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86" r:id="rId3"/>
    <p:sldId id="256" r:id="rId4"/>
    <p:sldId id="288" r:id="rId5"/>
    <p:sldId id="289" r:id="rId6"/>
    <p:sldId id="262" r:id="rId7"/>
    <p:sldId id="290" r:id="rId8"/>
    <p:sldId id="291" r:id="rId9"/>
    <p:sldId id="259" r:id="rId10"/>
    <p:sldId id="292" r:id="rId11"/>
    <p:sldId id="293" r:id="rId12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45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72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>
            <a:normAutofit/>
          </a:bodyPr>
          <a:lstStyle>
            <a:lvl1pPr algn="ctr">
              <a:defRPr sz="6000"/>
            </a:lvl1pPr>
          </a:lstStyle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/>
              <a:t>Click here to edit master subtitle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vert">
            <a:normAutofit/>
          </a:bodyPr>
          <a:lstStyle/>
          <a:p>
            <a:pPr lvl="0"/>
            <a:r>
              <a:rPr lang="en-US" altLang="en-US"/>
              <a:t>Click here to edit master text styles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vert"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vert"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en-US"/>
              <a:t>Click here to edit master text styles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lang="en-US" altLang="en-US"/>
              <a:t>Click here to edit master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en-US"/>
              <a:t>Click here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en-US"/>
              <a:t>Click here to edit master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en-US"/>
              <a:t>Click here to edit master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/>
              <a:t>Click here to edit master header styles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en-US"/>
              <a:t>Click here to edit master text styles</a:t>
            </a:r>
          </a:p>
          <a:p>
            <a:pPr lvl="1"/>
            <a:r>
              <a:rPr lang="en-US" altLang="en-US"/>
              <a:t>Secondary</a:t>
            </a:r>
          </a:p>
          <a:p>
            <a:pPr lvl="2"/>
            <a:r>
              <a:rPr lang="en-US" altLang="en-US"/>
              <a:t>Level three</a:t>
            </a:r>
          </a:p>
          <a:p>
            <a:pPr lvl="3"/>
            <a:r>
              <a:rPr lang="en-US" altLang="en-US"/>
              <a:t>Level 4</a:t>
            </a:r>
          </a:p>
          <a:p>
            <a:pPr lvl="4"/>
            <a:r>
              <a:rPr lang="en-US" altLang="en-US"/>
              <a:t>Fifth grade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/>
                <a:ea typeface="思源黑体 CN Regular"/>
              </a:defRPr>
            </a:lvl1pPr>
          </a:lstStyle>
          <a:p>
            <a:fld id="{BCD7BAEC-E5B9-4B98-83EF-EA350BE4AAA2}" type="datetimeFigureOut">
              <a:rPr lang="en-US" altLang="en-US" sz="1100" smtClean="0"/>
              <a:t>6/16/2025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/>
                <a:ea typeface="思源黑体 CN Regular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/>
                <a:ea typeface="思源黑体 CN Regular"/>
              </a:defRPr>
            </a:lvl1pPr>
          </a:lstStyle>
          <a:p>
            <a:fld id="{3663F1DA-1C9C-41B3-ABFE-15917B96657C}" type="slidenum">
              <a:rPr lang="en-US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/>
          <a:ea typeface="思源黑体 CN Regular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/>
          <a:ea typeface="思源黑体 CN Regular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/>
          <a:ea typeface="思源黑体 CN Regular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/>
          <a:ea typeface="思源黑体 CN Regular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/>
          <a:ea typeface="思源黑体 CN Regular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/>
          <p:cNvSpPr/>
          <p:nvPr/>
        </p:nvSpPr>
        <p:spPr>
          <a:xfrm rot="5400000">
            <a:off x="-129260" y="70858"/>
            <a:ext cx="2150384" cy="2008663"/>
          </a:xfrm>
          <a:custGeom>
            <a:avLst/>
            <a:gdLst>
              <a:gd name="connsiteX0" fmla="*/ 462350 w 2150384"/>
              <a:gd name="connsiteY0" fmla="*/ 0 h 2008663"/>
              <a:gd name="connsiteX1" fmla="*/ 2150384 w 2150384"/>
              <a:gd name="connsiteY1" fmla="*/ 1709587 h 2008663"/>
              <a:gd name="connsiteX2" fmla="*/ 2141669 w 2150384"/>
              <a:gd name="connsiteY2" fmla="*/ 1884383 h 2008663"/>
              <a:gd name="connsiteX3" fmla="*/ 2122941 w 2150384"/>
              <a:gd name="connsiteY3" fmla="*/ 2008663 h 2008663"/>
              <a:gd name="connsiteX4" fmla="*/ 0 w 2150384"/>
              <a:gd name="connsiteY4" fmla="*/ 2008663 h 2008663"/>
              <a:gd name="connsiteX5" fmla="*/ 0 w 2150384"/>
              <a:gd name="connsiteY5" fmla="*/ 66543 h 2008663"/>
              <a:gd name="connsiteX6" fmla="*/ 122153 w 2150384"/>
              <a:gd name="connsiteY6" fmla="*/ 34733 h 2008663"/>
              <a:gd name="connsiteX7" fmla="*/ 462350 w 2150384"/>
              <a:gd name="connsiteY7" fmla="*/ 0 h 200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0384" h="2008663">
                <a:moveTo>
                  <a:pt x="462350" y="0"/>
                </a:moveTo>
                <a:cubicBezTo>
                  <a:pt x="1394625" y="0"/>
                  <a:pt x="2150384" y="765408"/>
                  <a:pt x="2150384" y="1709587"/>
                </a:cubicBezTo>
                <a:cubicBezTo>
                  <a:pt x="2150384" y="1768598"/>
                  <a:pt x="2147432" y="1826911"/>
                  <a:pt x="2141669" y="1884383"/>
                </a:cubicBezTo>
                <a:lnTo>
                  <a:pt x="2122941" y="2008663"/>
                </a:lnTo>
                <a:lnTo>
                  <a:pt x="0" y="2008663"/>
                </a:lnTo>
                <a:lnTo>
                  <a:pt x="0" y="66543"/>
                </a:lnTo>
                <a:lnTo>
                  <a:pt x="122153" y="34733"/>
                </a:lnTo>
                <a:cubicBezTo>
                  <a:pt x="232039" y="11960"/>
                  <a:pt x="345816" y="0"/>
                  <a:pt x="462350" y="0"/>
                </a:cubicBezTo>
                <a:close/>
              </a:path>
            </a:pathLst>
          </a:custGeom>
          <a:gradFill>
            <a:gsLst>
              <a:gs pos="25000">
                <a:srgbClr val="017ED8"/>
              </a:gs>
              <a:gs pos="85000">
                <a:schemeClr val="accent5">
                  <a:lumMod val="20000"/>
                  <a:lumOff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任意多边形: 形状 6"/>
          <p:cNvSpPr/>
          <p:nvPr/>
        </p:nvSpPr>
        <p:spPr>
          <a:xfrm rot="5400000">
            <a:off x="9729280" y="4395282"/>
            <a:ext cx="2286001" cy="2639438"/>
          </a:xfrm>
          <a:custGeom>
            <a:avLst/>
            <a:gdLst>
              <a:gd name="connsiteX0" fmla="*/ 8561 w 1877114"/>
              <a:gd name="connsiteY0" fmla="*/ 0 h 2008664"/>
              <a:gd name="connsiteX1" fmla="*/ 1877114 w 1877114"/>
              <a:gd name="connsiteY1" fmla="*/ 0 h 2008664"/>
              <a:gd name="connsiteX2" fmla="*/ 1877114 w 1877114"/>
              <a:gd name="connsiteY2" fmla="*/ 2001902 h 2008664"/>
              <a:gd name="connsiteX3" fmla="*/ 1749196 w 1877114"/>
              <a:gd name="connsiteY3" fmla="*/ 2008664 h 2008664"/>
              <a:gd name="connsiteX4" fmla="*/ 0 w 1877114"/>
              <a:gd name="connsiteY4" fmla="*/ 177481 h 200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114" h="2008664">
                <a:moveTo>
                  <a:pt x="8561" y="0"/>
                </a:moveTo>
                <a:lnTo>
                  <a:pt x="1877114" y="0"/>
                </a:lnTo>
                <a:lnTo>
                  <a:pt x="1877114" y="2001902"/>
                </a:lnTo>
                <a:lnTo>
                  <a:pt x="1749196" y="2008664"/>
                </a:lnTo>
                <a:cubicBezTo>
                  <a:pt x="783142" y="2008664"/>
                  <a:pt x="0" y="1188815"/>
                  <a:pt x="0" y="177481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29000">
                <a:schemeClr val="bg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945932" y="641131"/>
            <a:ext cx="10573406" cy="5759669"/>
          </a:xfrm>
          <a:prstGeom prst="roundRect">
            <a:avLst>
              <a:gd name="adj" fmla="val 7107"/>
            </a:avLst>
          </a:prstGeom>
          <a:gradFill>
            <a:gsLst>
              <a:gs pos="0">
                <a:srgbClr val="FFE6E2">
                  <a:lumMod val="98000"/>
                </a:srgbClr>
              </a:gs>
              <a:gs pos="58000">
                <a:srgbClr val="FCFBF9"/>
              </a:gs>
              <a:gs pos="100000">
                <a:srgbClr val="FEFDFC"/>
              </a:gs>
            </a:gsLst>
            <a:lin ang="18900000" scaled="1"/>
          </a:gradFill>
          <a:ln>
            <a:noFill/>
          </a:ln>
          <a:effectLst>
            <a:outerShdw blurRad="127000" dist="127000" dir="5400000" algn="t" rotWithShape="0">
              <a:srgbClr val="EB81A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55" y="-1358824"/>
            <a:ext cx="7022862" cy="938896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1"/>
          <a:stretch>
            <a:fillRect/>
          </a:stretch>
        </p:blipFill>
        <p:spPr>
          <a:xfrm>
            <a:off x="7595077" y="4527875"/>
            <a:ext cx="4358306" cy="318718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41407" y="2846776"/>
            <a:ext cx="5261957" cy="5530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ru-RU" altLang="zh-CN" sz="4800" b="1" dirty="0">
                <a:solidFill>
                  <a:srgbClr val="017ED8"/>
                </a:solidFill>
                <a:latin typeface="Source Han Sans SC"/>
                <a:ea typeface="Source Han Sans SC"/>
                <a:cs typeface="字魂100号-方方先锋体" panose="00000500000000000000" charset="-122"/>
              </a:rPr>
              <a:t>ДЕНЬ ЧИСТОГО СПОРТА</a:t>
            </a:r>
            <a:endParaRPr lang="en-US" altLang="zh-CN" sz="4800" b="1" dirty="0">
              <a:solidFill>
                <a:srgbClr val="017ED8"/>
              </a:solidFill>
              <a:latin typeface="Source Han Sans SC"/>
              <a:ea typeface="Source Han Sans SC"/>
              <a:cs typeface="字魂100号-方方先锋体" panose="00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49045" y="3717758"/>
            <a:ext cx="4586191" cy="430987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algn="ctr"/>
            <a:r>
              <a:rPr lang="ru-RU" sz="2800" dirty="0">
                <a:solidFill>
                  <a:srgbClr val="017ED8"/>
                </a:solidFill>
                <a:latin typeface="Source Han Sans SC"/>
                <a:ea typeface="Source Han Sans SC"/>
              </a:rPr>
              <a:t>УРОК «ЦЕННОСТИ СПОРТА»</a:t>
            </a:r>
            <a:endParaRPr lang="en-US" sz="2800" dirty="0">
              <a:solidFill>
                <a:srgbClr val="017ED8"/>
              </a:solidFill>
              <a:latin typeface="Source Han Sans SC"/>
              <a:ea typeface="Source Han Sans S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/>
          <p:cNvSpPr/>
          <p:nvPr/>
        </p:nvSpPr>
        <p:spPr>
          <a:xfrm rot="5400000">
            <a:off x="9729280" y="4395282"/>
            <a:ext cx="2286001" cy="2639438"/>
          </a:xfrm>
          <a:custGeom>
            <a:avLst/>
            <a:gdLst>
              <a:gd name="connsiteX0" fmla="*/ 8561 w 1877114"/>
              <a:gd name="connsiteY0" fmla="*/ 0 h 2008664"/>
              <a:gd name="connsiteX1" fmla="*/ 1877114 w 1877114"/>
              <a:gd name="connsiteY1" fmla="*/ 0 h 2008664"/>
              <a:gd name="connsiteX2" fmla="*/ 1877114 w 1877114"/>
              <a:gd name="connsiteY2" fmla="*/ 2001902 h 2008664"/>
              <a:gd name="connsiteX3" fmla="*/ 1749196 w 1877114"/>
              <a:gd name="connsiteY3" fmla="*/ 2008664 h 2008664"/>
              <a:gd name="connsiteX4" fmla="*/ 0 w 1877114"/>
              <a:gd name="connsiteY4" fmla="*/ 177481 h 200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114" h="2008664">
                <a:moveTo>
                  <a:pt x="8561" y="0"/>
                </a:moveTo>
                <a:lnTo>
                  <a:pt x="1877114" y="0"/>
                </a:lnTo>
                <a:lnTo>
                  <a:pt x="1877114" y="2001902"/>
                </a:lnTo>
                <a:lnTo>
                  <a:pt x="1749196" y="2008664"/>
                </a:lnTo>
                <a:cubicBezTo>
                  <a:pt x="783142" y="2008664"/>
                  <a:pt x="0" y="1188815"/>
                  <a:pt x="0" y="177481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29000">
                <a:schemeClr val="bg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/>
        </p:nvSpPr>
        <p:spPr>
          <a:xfrm rot="8082500">
            <a:off x="-1095849" y="-49291"/>
            <a:ext cx="3553065" cy="3029209"/>
          </a:xfrm>
          <a:custGeom>
            <a:avLst/>
            <a:gdLst>
              <a:gd name="connsiteX0" fmla="*/ 1213997 w 3553065"/>
              <a:gd name="connsiteY0" fmla="*/ 3029209 h 3029209"/>
              <a:gd name="connsiteX1" fmla="*/ 0 w 3553065"/>
              <a:gd name="connsiteY1" fmla="*/ 1802789 h 3029209"/>
              <a:gd name="connsiteX2" fmla="*/ 5185 w 3553065"/>
              <a:gd name="connsiteY2" fmla="*/ 1705195 h 3029209"/>
              <a:gd name="connsiteX3" fmla="*/ 1993228 w 3553065"/>
              <a:gd name="connsiteY3" fmla="*/ 0 h 3029209"/>
              <a:gd name="connsiteX4" fmla="*/ 3535260 w 3553065"/>
              <a:gd name="connsiteY4" fmla="*/ 691204 h 3029209"/>
              <a:gd name="connsiteX5" fmla="*/ 3553065 w 3553065"/>
              <a:gd name="connsiteY5" fmla="*/ 713836 h 302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3064" h="3029209">
                <a:moveTo>
                  <a:pt x="1213997" y="3029209"/>
                </a:moveTo>
                <a:lnTo>
                  <a:pt x="0" y="1802789"/>
                </a:lnTo>
                <a:lnTo>
                  <a:pt x="5185" y="1705195"/>
                </a:lnTo>
                <a:cubicBezTo>
                  <a:pt x="107521" y="747412"/>
                  <a:pt x="958543" y="0"/>
                  <a:pt x="1993228" y="0"/>
                </a:cubicBezTo>
                <a:cubicBezTo>
                  <a:pt x="2614039" y="0"/>
                  <a:pt x="3168731" y="269068"/>
                  <a:pt x="3535260" y="691204"/>
                </a:cubicBezTo>
                <a:lnTo>
                  <a:pt x="3553065" y="713836"/>
                </a:lnTo>
                <a:close/>
              </a:path>
            </a:pathLst>
          </a:custGeom>
          <a:gradFill flip="none" rotWithShape="1">
            <a:gsLst>
              <a:gs pos="13000">
                <a:srgbClr val="017ED8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608125AD-5998-6BF4-8A6C-C0CC25EA5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7" y="-798093"/>
            <a:ext cx="6149791" cy="8221742"/>
          </a:xfrm>
          <a:prstGeom prst="rect">
            <a:avLst/>
          </a:prstGeom>
        </p:spPr>
      </p:pic>
      <p:sp>
        <p:nvSpPr>
          <p:cNvPr id="3" name="矩形: 圆角 10">
            <a:extLst>
              <a:ext uri="{FF2B5EF4-FFF2-40B4-BE49-F238E27FC236}">
                <a16:creationId xmlns:a16="http://schemas.microsoft.com/office/drawing/2014/main" xmlns="" id="{2CBF18BA-26C0-9769-F9B3-AAB085EF6401}"/>
              </a:ext>
            </a:extLst>
          </p:cNvPr>
          <p:cNvSpPr/>
          <p:nvPr/>
        </p:nvSpPr>
        <p:spPr>
          <a:xfrm>
            <a:off x="6552982" y="691296"/>
            <a:ext cx="4877018" cy="5759669"/>
          </a:xfrm>
          <a:prstGeom prst="roundRect">
            <a:avLst>
              <a:gd name="adj" fmla="val 7107"/>
            </a:avLst>
          </a:prstGeom>
          <a:gradFill>
            <a:gsLst>
              <a:gs pos="0">
                <a:srgbClr val="FFE6E2">
                  <a:lumMod val="98000"/>
                </a:srgbClr>
              </a:gs>
              <a:gs pos="58000">
                <a:srgbClr val="FCFBF9"/>
              </a:gs>
              <a:gs pos="100000">
                <a:srgbClr val="FEFDFC"/>
              </a:gs>
            </a:gsLst>
            <a:lin ang="18900000" scaled="1"/>
          </a:gradFill>
          <a:ln>
            <a:noFill/>
          </a:ln>
          <a:effectLst>
            <a:outerShdw blurRad="127000" dist="127000" dir="5400000" algn="t" rotWithShape="0">
              <a:srgbClr val="EB81A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xmlns="" id="{59E5F652-2B15-A476-F2F2-AF3801617DF0}"/>
              </a:ext>
            </a:extLst>
          </p:cNvPr>
          <p:cNvSpPr/>
          <p:nvPr/>
        </p:nvSpPr>
        <p:spPr>
          <a:xfrm>
            <a:off x="7006269" y="2240249"/>
            <a:ext cx="4043045" cy="16815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000"/>
              </a:lnSpc>
              <a:defRPr/>
            </a:pP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Задание:</a:t>
            </a:r>
            <a:b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</a:b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/>
            </a:r>
            <a:b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</a:b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Вы получите либо пустые листочки А4, либо — с буквами. Вам необходимо объединиться командами, понять что какая фраза  написана на листах и выстроиться в ряд, собрав нужную фразу.  </a:t>
            </a:r>
            <a:endParaRPr lang="en-US" altLang="zh-CN" sz="1200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思源黑体" panose="020B0500000000000000" pitchFamily="34" charset="-122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68BCA66A-E446-B1BB-FCAA-15D59E6B340D}"/>
              </a:ext>
            </a:extLst>
          </p:cNvPr>
          <p:cNvSpPr txBox="1"/>
          <p:nvPr/>
        </p:nvSpPr>
        <p:spPr>
          <a:xfrm rot="16200000">
            <a:off x="8426643" y="-377030"/>
            <a:ext cx="1125785" cy="3966533"/>
          </a:xfrm>
          <a:prstGeom prst="rect">
            <a:avLst/>
          </a:prstGeom>
          <a:noFill/>
        </p:spPr>
        <p:txBody>
          <a:bodyPr vert="eaVert" wrap="square" rtlCol="0">
            <a:normAutofit fontScale="92500" lnSpcReduction="10000"/>
          </a:bodyPr>
          <a:lstStyle/>
          <a:p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ФИНАЛЬНАЯ</a:t>
            </a:r>
            <a:b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</a:br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ИГРА</a:t>
            </a:r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  <a:p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97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/>
          <p:cNvSpPr/>
          <p:nvPr/>
        </p:nvSpPr>
        <p:spPr>
          <a:xfrm rot="5400000">
            <a:off x="9729280" y="4395282"/>
            <a:ext cx="2286001" cy="2639438"/>
          </a:xfrm>
          <a:custGeom>
            <a:avLst/>
            <a:gdLst>
              <a:gd name="connsiteX0" fmla="*/ 8561 w 1877114"/>
              <a:gd name="connsiteY0" fmla="*/ 0 h 2008664"/>
              <a:gd name="connsiteX1" fmla="*/ 1877114 w 1877114"/>
              <a:gd name="connsiteY1" fmla="*/ 0 h 2008664"/>
              <a:gd name="connsiteX2" fmla="*/ 1877114 w 1877114"/>
              <a:gd name="connsiteY2" fmla="*/ 2001902 h 2008664"/>
              <a:gd name="connsiteX3" fmla="*/ 1749196 w 1877114"/>
              <a:gd name="connsiteY3" fmla="*/ 2008664 h 2008664"/>
              <a:gd name="connsiteX4" fmla="*/ 0 w 1877114"/>
              <a:gd name="connsiteY4" fmla="*/ 177481 h 200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114" h="2008664">
                <a:moveTo>
                  <a:pt x="8561" y="0"/>
                </a:moveTo>
                <a:lnTo>
                  <a:pt x="1877114" y="0"/>
                </a:lnTo>
                <a:lnTo>
                  <a:pt x="1877114" y="2001902"/>
                </a:lnTo>
                <a:lnTo>
                  <a:pt x="1749196" y="2008664"/>
                </a:lnTo>
                <a:cubicBezTo>
                  <a:pt x="783142" y="2008664"/>
                  <a:pt x="0" y="1188815"/>
                  <a:pt x="0" y="177481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29000">
                <a:schemeClr val="bg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/>
        </p:nvSpPr>
        <p:spPr>
          <a:xfrm rot="8082500">
            <a:off x="-1095849" y="-49291"/>
            <a:ext cx="3553065" cy="3029209"/>
          </a:xfrm>
          <a:custGeom>
            <a:avLst/>
            <a:gdLst>
              <a:gd name="connsiteX0" fmla="*/ 1213997 w 3553065"/>
              <a:gd name="connsiteY0" fmla="*/ 3029209 h 3029209"/>
              <a:gd name="connsiteX1" fmla="*/ 0 w 3553065"/>
              <a:gd name="connsiteY1" fmla="*/ 1802789 h 3029209"/>
              <a:gd name="connsiteX2" fmla="*/ 5185 w 3553065"/>
              <a:gd name="connsiteY2" fmla="*/ 1705195 h 3029209"/>
              <a:gd name="connsiteX3" fmla="*/ 1993228 w 3553065"/>
              <a:gd name="connsiteY3" fmla="*/ 0 h 3029209"/>
              <a:gd name="connsiteX4" fmla="*/ 3535260 w 3553065"/>
              <a:gd name="connsiteY4" fmla="*/ 691204 h 3029209"/>
              <a:gd name="connsiteX5" fmla="*/ 3553065 w 3553065"/>
              <a:gd name="connsiteY5" fmla="*/ 713836 h 302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3064" h="3029209">
                <a:moveTo>
                  <a:pt x="1213997" y="3029209"/>
                </a:moveTo>
                <a:lnTo>
                  <a:pt x="0" y="1802789"/>
                </a:lnTo>
                <a:lnTo>
                  <a:pt x="5185" y="1705195"/>
                </a:lnTo>
                <a:cubicBezTo>
                  <a:pt x="107521" y="747412"/>
                  <a:pt x="958543" y="0"/>
                  <a:pt x="1993228" y="0"/>
                </a:cubicBezTo>
                <a:cubicBezTo>
                  <a:pt x="2614039" y="0"/>
                  <a:pt x="3168731" y="269068"/>
                  <a:pt x="3535260" y="691204"/>
                </a:cubicBezTo>
                <a:lnTo>
                  <a:pt x="3553065" y="713836"/>
                </a:lnTo>
                <a:close/>
              </a:path>
            </a:pathLst>
          </a:custGeom>
          <a:gradFill flip="none" rotWithShape="1">
            <a:gsLst>
              <a:gs pos="13000">
                <a:srgbClr val="017ED8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0">
            <a:extLst>
              <a:ext uri="{FF2B5EF4-FFF2-40B4-BE49-F238E27FC236}">
                <a16:creationId xmlns:a16="http://schemas.microsoft.com/office/drawing/2014/main" xmlns="" id="{2CBF18BA-26C0-9769-F9B3-AAB085EF6401}"/>
              </a:ext>
            </a:extLst>
          </p:cNvPr>
          <p:cNvSpPr/>
          <p:nvPr/>
        </p:nvSpPr>
        <p:spPr>
          <a:xfrm>
            <a:off x="6552982" y="691296"/>
            <a:ext cx="4877018" cy="5759669"/>
          </a:xfrm>
          <a:prstGeom prst="roundRect">
            <a:avLst>
              <a:gd name="adj" fmla="val 7107"/>
            </a:avLst>
          </a:prstGeom>
          <a:gradFill>
            <a:gsLst>
              <a:gs pos="0">
                <a:srgbClr val="FFE6E2">
                  <a:lumMod val="98000"/>
                </a:srgbClr>
              </a:gs>
              <a:gs pos="58000">
                <a:srgbClr val="FCFBF9"/>
              </a:gs>
              <a:gs pos="100000">
                <a:srgbClr val="FEFDFC"/>
              </a:gs>
            </a:gsLst>
            <a:lin ang="18900000" scaled="1"/>
          </a:gradFill>
          <a:ln>
            <a:noFill/>
          </a:ln>
          <a:effectLst>
            <a:outerShdw blurRad="127000" dist="127000" dir="5400000" algn="t" rotWithShape="0">
              <a:srgbClr val="EB81A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xmlns="" id="{59E5F652-2B15-A476-F2F2-AF3801617DF0}"/>
              </a:ext>
            </a:extLst>
          </p:cNvPr>
          <p:cNvSpPr/>
          <p:nvPr/>
        </p:nvSpPr>
        <p:spPr>
          <a:xfrm>
            <a:off x="7006269" y="2240249"/>
            <a:ext cx="4043045" cy="16815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000"/>
              </a:lnSpc>
              <a:defRPr/>
            </a:pP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Задание:</a:t>
            </a:r>
            <a:b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</a:b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/>
            </a:r>
            <a:b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</a:b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Соберите фразу и возьмите другие аксессуары для фотографии. Соберитесь все вместе и сделайте фото. </a:t>
            </a:r>
            <a:endParaRPr lang="en-US" altLang="zh-CN" sz="1200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思源黑体" panose="020B0500000000000000" pitchFamily="34" charset="-122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68BCA66A-E446-B1BB-FCAA-15D59E6B340D}"/>
              </a:ext>
            </a:extLst>
          </p:cNvPr>
          <p:cNvSpPr txBox="1"/>
          <p:nvPr/>
        </p:nvSpPr>
        <p:spPr>
          <a:xfrm rot="16200000">
            <a:off x="8426643" y="-377030"/>
            <a:ext cx="1125785" cy="3966533"/>
          </a:xfrm>
          <a:prstGeom prst="rect">
            <a:avLst/>
          </a:prstGeom>
          <a:noFill/>
        </p:spPr>
        <p:txBody>
          <a:bodyPr vert="eaVert" wrap="square" rtlCol="0">
            <a:normAutofit fontScale="92500" lnSpcReduction="10000"/>
          </a:bodyPr>
          <a:lstStyle/>
          <a:p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ФИНАЛЬНОЕ</a:t>
            </a:r>
            <a:b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</a:br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ОБЩЕЕ ФОТО</a:t>
            </a:r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  <a:p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F6E03F81-A7F7-845D-15D6-3B44A39F4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80" y="-381709"/>
            <a:ext cx="6129519" cy="819464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2C07EB15-49BC-2803-C292-C400E5158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3" y="-252316"/>
            <a:ext cx="5719808" cy="7646892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0D684657-6E3B-D045-5A6E-9FB7D60EF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525" y="-252316"/>
            <a:ext cx="5719808" cy="764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0" y="3910519"/>
            <a:ext cx="5914416" cy="5723647"/>
          </a:xfrm>
          <a:prstGeom prst="ellipse">
            <a:avLst/>
          </a:prstGeom>
          <a:gradFill flip="none" rotWithShape="1">
            <a:gsLst>
              <a:gs pos="81000">
                <a:schemeClr val="accent2"/>
              </a:gs>
              <a:gs pos="43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144" y="-1595556"/>
            <a:ext cx="12839599" cy="12839599"/>
          </a:xfrm>
          <a:prstGeom prst="rect">
            <a:avLst/>
          </a:prstGeom>
        </p:spPr>
      </p:pic>
      <p:sp>
        <p:nvSpPr>
          <p:cNvPr id="16" name="矩形: 圆角 10">
            <a:extLst>
              <a:ext uri="{FF2B5EF4-FFF2-40B4-BE49-F238E27FC236}">
                <a16:creationId xmlns:a16="http://schemas.microsoft.com/office/drawing/2014/main" xmlns="" id="{EE5858F3-4CA4-57C2-4D56-89F05D05286D}"/>
              </a:ext>
            </a:extLst>
          </p:cNvPr>
          <p:cNvSpPr/>
          <p:nvPr/>
        </p:nvSpPr>
        <p:spPr>
          <a:xfrm>
            <a:off x="6628006" y="691296"/>
            <a:ext cx="4877018" cy="5759669"/>
          </a:xfrm>
          <a:prstGeom prst="roundRect">
            <a:avLst>
              <a:gd name="adj" fmla="val 7107"/>
            </a:avLst>
          </a:prstGeom>
          <a:gradFill>
            <a:gsLst>
              <a:gs pos="0">
                <a:srgbClr val="FFE6E2">
                  <a:lumMod val="98000"/>
                </a:srgbClr>
              </a:gs>
              <a:gs pos="58000">
                <a:srgbClr val="FCFBF9"/>
              </a:gs>
              <a:gs pos="100000">
                <a:srgbClr val="FEFDFC"/>
              </a:gs>
            </a:gsLst>
            <a:lin ang="18900000" scaled="1"/>
          </a:gradFill>
          <a:ln>
            <a:noFill/>
          </a:ln>
          <a:effectLst>
            <a:outerShdw blurRad="127000" dist="127000" dir="5400000" algn="t" rotWithShape="0">
              <a:srgbClr val="EB81A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xmlns="" id="{989FE52C-B4E0-F959-09E9-5DA99EDFF74E}"/>
              </a:ext>
            </a:extLst>
          </p:cNvPr>
          <p:cNvSpPr/>
          <p:nvPr/>
        </p:nvSpPr>
        <p:spPr>
          <a:xfrm>
            <a:off x="7081293" y="2240249"/>
            <a:ext cx="4043045" cy="39471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000"/>
              </a:lnSpc>
              <a:defRPr/>
            </a:pP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Здесь Вы можете добавить текст о себе и о своей организации.</a:t>
            </a:r>
            <a:b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</a:b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Расскажите участникам, чем занимается организация, а также за что отвечаете Вы. По каким вопросам к Вам можно обращаться?</a:t>
            </a:r>
          </a:p>
          <a:p>
            <a:pPr>
              <a:lnSpc>
                <a:spcPts val="2000"/>
              </a:lnSpc>
              <a:defRPr/>
            </a:pPr>
            <a:endParaRPr lang="ru-RU" altLang="zh-CN" sz="1200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思源黑体" panose="020B0500000000000000" pitchFamily="34" charset="-122"/>
            </a:endParaRPr>
          </a:p>
          <a:p>
            <a:pPr>
              <a:lnSpc>
                <a:spcPts val="2000"/>
              </a:lnSpc>
              <a:defRPr/>
            </a:pP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rPr>
              <a:t>Можно поставить свое фото или короткое видео о себе. </a:t>
            </a:r>
            <a:b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rPr>
            </a:b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rPr>
              <a:t>Также с помощью айфона можно сделать аватара и вставить в презентацию. </a:t>
            </a:r>
            <a:endParaRPr lang="en-US" altLang="zh-CN" sz="1200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思源黑体" panose="020B0500000000000000" pitchFamily="34" charset="-122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xmlns="" id="{C21ED904-C8F6-9EEF-4F88-DD659F83CF76}"/>
              </a:ext>
            </a:extLst>
          </p:cNvPr>
          <p:cNvSpPr txBox="1"/>
          <p:nvPr/>
        </p:nvSpPr>
        <p:spPr>
          <a:xfrm rot="16200000">
            <a:off x="8501667" y="-245517"/>
            <a:ext cx="1125785" cy="3966533"/>
          </a:xfrm>
          <a:prstGeom prst="rect">
            <a:avLst/>
          </a:prstGeom>
          <a:noFill/>
        </p:spPr>
        <p:txBody>
          <a:bodyPr vert="eaVert" wrap="square" rtlCol="0">
            <a:normAutofit/>
          </a:bodyPr>
          <a:lstStyle/>
          <a:p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О СПИКЕРЕ</a:t>
            </a:r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57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: 形状 36"/>
          <p:cNvSpPr/>
          <p:nvPr/>
        </p:nvSpPr>
        <p:spPr>
          <a:xfrm>
            <a:off x="0" y="4929575"/>
            <a:ext cx="2150384" cy="2008663"/>
          </a:xfrm>
          <a:custGeom>
            <a:avLst/>
            <a:gdLst>
              <a:gd name="connsiteX0" fmla="*/ 462350 w 2150384"/>
              <a:gd name="connsiteY0" fmla="*/ 0 h 2008663"/>
              <a:gd name="connsiteX1" fmla="*/ 2150384 w 2150384"/>
              <a:gd name="connsiteY1" fmla="*/ 1709587 h 2008663"/>
              <a:gd name="connsiteX2" fmla="*/ 2141669 w 2150384"/>
              <a:gd name="connsiteY2" fmla="*/ 1884383 h 2008663"/>
              <a:gd name="connsiteX3" fmla="*/ 2122941 w 2150384"/>
              <a:gd name="connsiteY3" fmla="*/ 2008663 h 2008663"/>
              <a:gd name="connsiteX4" fmla="*/ 0 w 2150384"/>
              <a:gd name="connsiteY4" fmla="*/ 2008663 h 2008663"/>
              <a:gd name="connsiteX5" fmla="*/ 0 w 2150384"/>
              <a:gd name="connsiteY5" fmla="*/ 66543 h 2008663"/>
              <a:gd name="connsiteX6" fmla="*/ 122153 w 2150384"/>
              <a:gd name="connsiteY6" fmla="*/ 34733 h 2008663"/>
              <a:gd name="connsiteX7" fmla="*/ 462350 w 2150384"/>
              <a:gd name="connsiteY7" fmla="*/ 0 h 200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0384" h="2008663">
                <a:moveTo>
                  <a:pt x="462350" y="0"/>
                </a:moveTo>
                <a:cubicBezTo>
                  <a:pt x="1394625" y="0"/>
                  <a:pt x="2150384" y="765408"/>
                  <a:pt x="2150384" y="1709587"/>
                </a:cubicBezTo>
                <a:cubicBezTo>
                  <a:pt x="2150384" y="1768598"/>
                  <a:pt x="2147432" y="1826911"/>
                  <a:pt x="2141669" y="1884383"/>
                </a:cubicBezTo>
                <a:lnTo>
                  <a:pt x="2122941" y="2008663"/>
                </a:lnTo>
                <a:lnTo>
                  <a:pt x="0" y="2008663"/>
                </a:lnTo>
                <a:lnTo>
                  <a:pt x="0" y="66543"/>
                </a:lnTo>
                <a:lnTo>
                  <a:pt x="122153" y="34733"/>
                </a:lnTo>
                <a:cubicBezTo>
                  <a:pt x="232039" y="11960"/>
                  <a:pt x="345816" y="0"/>
                  <a:pt x="462350" y="0"/>
                </a:cubicBezTo>
                <a:close/>
              </a:path>
            </a:pathLst>
          </a:custGeom>
          <a:gradFill>
            <a:gsLst>
              <a:gs pos="25000">
                <a:srgbClr val="017ED8"/>
              </a:gs>
              <a:gs pos="85000">
                <a:schemeClr val="accent5">
                  <a:lumMod val="20000"/>
                  <a:lumOff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6" name="任意多边形: 形状 35"/>
          <p:cNvSpPr/>
          <p:nvPr/>
        </p:nvSpPr>
        <p:spPr>
          <a:xfrm>
            <a:off x="9905999" y="-72371"/>
            <a:ext cx="2286001" cy="2639438"/>
          </a:xfrm>
          <a:custGeom>
            <a:avLst/>
            <a:gdLst>
              <a:gd name="connsiteX0" fmla="*/ 8561 w 1877114"/>
              <a:gd name="connsiteY0" fmla="*/ 0 h 2008664"/>
              <a:gd name="connsiteX1" fmla="*/ 1877114 w 1877114"/>
              <a:gd name="connsiteY1" fmla="*/ 0 h 2008664"/>
              <a:gd name="connsiteX2" fmla="*/ 1877114 w 1877114"/>
              <a:gd name="connsiteY2" fmla="*/ 2001902 h 2008664"/>
              <a:gd name="connsiteX3" fmla="*/ 1749196 w 1877114"/>
              <a:gd name="connsiteY3" fmla="*/ 2008664 h 2008664"/>
              <a:gd name="connsiteX4" fmla="*/ 0 w 1877114"/>
              <a:gd name="connsiteY4" fmla="*/ 177481 h 200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114" h="2008664">
                <a:moveTo>
                  <a:pt x="8561" y="0"/>
                </a:moveTo>
                <a:lnTo>
                  <a:pt x="1877114" y="0"/>
                </a:lnTo>
                <a:lnTo>
                  <a:pt x="1877114" y="2001902"/>
                </a:lnTo>
                <a:lnTo>
                  <a:pt x="1749196" y="2008664"/>
                </a:lnTo>
                <a:cubicBezTo>
                  <a:pt x="783142" y="2008664"/>
                  <a:pt x="0" y="1188815"/>
                  <a:pt x="0" y="177481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29000">
                <a:schemeClr val="bg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924342" y="691296"/>
            <a:ext cx="4877018" cy="5759669"/>
          </a:xfrm>
          <a:prstGeom prst="roundRect">
            <a:avLst>
              <a:gd name="adj" fmla="val 7107"/>
            </a:avLst>
          </a:prstGeom>
          <a:gradFill>
            <a:gsLst>
              <a:gs pos="0">
                <a:srgbClr val="FFE6E2">
                  <a:lumMod val="98000"/>
                </a:srgbClr>
              </a:gs>
              <a:gs pos="58000">
                <a:srgbClr val="FCFBF9"/>
              </a:gs>
              <a:gs pos="100000">
                <a:srgbClr val="FEFDFC"/>
              </a:gs>
            </a:gsLst>
            <a:lin ang="18900000" scaled="1"/>
          </a:gradFill>
          <a:ln>
            <a:noFill/>
          </a:ln>
          <a:effectLst>
            <a:outerShdw blurRad="127000" dist="127000" dir="5400000" algn="t" rotWithShape="0">
              <a:srgbClr val="EB81A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xmlns="" id="{5C406F46-3866-7E47-75C6-B1369C1FCB9F}"/>
              </a:ext>
            </a:extLst>
          </p:cNvPr>
          <p:cNvSpPr/>
          <p:nvPr/>
        </p:nvSpPr>
        <p:spPr>
          <a:xfrm>
            <a:off x="1377629" y="2382489"/>
            <a:ext cx="3905491" cy="35540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000"/>
              </a:lnSpc>
              <a:defRPr/>
            </a:pPr>
            <a:r>
              <a:rPr lang="en-US" altLang="zh-CN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—  </a:t>
            </a:r>
            <a:r>
              <a:rPr lang="ru-RU" altLang="zh-CN" sz="105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это Российское антидопинговое агентство.</a:t>
            </a:r>
          </a:p>
          <a:p>
            <a:pPr>
              <a:lnSpc>
                <a:spcPts val="2000"/>
              </a:lnSpc>
              <a:defRPr/>
            </a:pPr>
            <a:endParaRPr lang="ru-RU" altLang="zh-CN" sz="1050" b="1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</a:endParaRPr>
          </a:p>
          <a:p>
            <a:pPr>
              <a:lnSpc>
                <a:spcPts val="2000"/>
              </a:lnSpc>
              <a:defRPr/>
            </a:pPr>
            <a:r>
              <a:rPr lang="ru-RU" altLang="zh-CN" sz="105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 </a:t>
            </a:r>
            <a:r>
              <a:rPr lang="ru-RU" altLang="zh-CN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Основная миссия РУСАДА состоит в защите фундаментального права спортсменов на участие в соревнованиях, свободных от допинга. </a:t>
            </a:r>
          </a:p>
          <a:p>
            <a:pPr>
              <a:lnSpc>
                <a:spcPts val="2000"/>
              </a:lnSpc>
              <a:defRPr/>
            </a:pPr>
            <a:endParaRPr lang="ru-RU" altLang="zh-CN" sz="1050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</a:endParaRPr>
          </a:p>
          <a:p>
            <a:pPr>
              <a:lnSpc>
                <a:spcPts val="2000"/>
              </a:lnSpc>
              <a:defRPr/>
            </a:pPr>
            <a:r>
              <a:rPr lang="ru-RU" altLang="zh-CN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Для реализации этой цели у РУСАДА есть две задачи:</a:t>
            </a:r>
          </a:p>
          <a:p>
            <a:pPr marL="228600" indent="-228600">
              <a:lnSpc>
                <a:spcPts val="2000"/>
              </a:lnSpc>
              <a:buAutoNum type="arabicPeriod"/>
              <a:defRPr/>
            </a:pPr>
            <a:r>
              <a:rPr lang="ru-RU" altLang="zh-CN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Развивать антидопинговую культуры и проводить образовательные мероприятия в обществе. </a:t>
            </a:r>
          </a:p>
          <a:p>
            <a:pPr marL="228600" indent="-228600">
              <a:lnSpc>
                <a:spcPts val="2000"/>
              </a:lnSpc>
              <a:buAutoNum type="arabicPeriod"/>
              <a:defRPr/>
            </a:pPr>
            <a:r>
              <a:rPr lang="ru-RU" altLang="zh-CN" sz="105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Планировать и проводить тестирование спортсменов.</a:t>
            </a: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08B3AF95-4AD3-28A5-73C8-5132C3A48DA7}"/>
              </a:ext>
            </a:extLst>
          </p:cNvPr>
          <p:cNvSpPr txBox="1"/>
          <p:nvPr/>
        </p:nvSpPr>
        <p:spPr>
          <a:xfrm rot="16200000">
            <a:off x="2145291" y="458979"/>
            <a:ext cx="701784" cy="2237107"/>
          </a:xfrm>
          <a:prstGeom prst="rect">
            <a:avLst/>
          </a:prstGeom>
          <a:noFill/>
        </p:spPr>
        <p:txBody>
          <a:bodyPr vert="eaVert" wrap="square" rtlCol="0">
            <a:normAutofit lnSpcReduction="10000"/>
          </a:bodyPr>
          <a:lstStyle/>
          <a:p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РУСАДА</a:t>
            </a:r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D4B8F6B9-EA40-348D-A594-679DEE841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4"/>
          <a:stretch/>
        </p:blipFill>
        <p:spPr bwMode="auto">
          <a:xfrm>
            <a:off x="6390642" y="403229"/>
            <a:ext cx="3147246" cy="2163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76EDF3A4-8AF8-3248-0DBE-744689349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619">
            <a:off x="8895764" y="2388986"/>
            <a:ext cx="3137374" cy="2080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E9F24CD7-3BCB-5291-C8F9-9E31EBAF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31" y="2809224"/>
            <a:ext cx="3245257" cy="2163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4A7F9A7A-4C2F-91C8-9D81-4FB4CF81A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 r="4791"/>
          <a:stretch/>
        </p:blipFill>
        <p:spPr bwMode="auto">
          <a:xfrm rot="458933">
            <a:off x="8058105" y="4576179"/>
            <a:ext cx="3171213" cy="2080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: 形状 36"/>
          <p:cNvSpPr/>
          <p:nvPr/>
        </p:nvSpPr>
        <p:spPr>
          <a:xfrm>
            <a:off x="0" y="4929575"/>
            <a:ext cx="2150384" cy="2008663"/>
          </a:xfrm>
          <a:custGeom>
            <a:avLst/>
            <a:gdLst>
              <a:gd name="connsiteX0" fmla="*/ 462350 w 2150384"/>
              <a:gd name="connsiteY0" fmla="*/ 0 h 2008663"/>
              <a:gd name="connsiteX1" fmla="*/ 2150384 w 2150384"/>
              <a:gd name="connsiteY1" fmla="*/ 1709587 h 2008663"/>
              <a:gd name="connsiteX2" fmla="*/ 2141669 w 2150384"/>
              <a:gd name="connsiteY2" fmla="*/ 1884383 h 2008663"/>
              <a:gd name="connsiteX3" fmla="*/ 2122941 w 2150384"/>
              <a:gd name="connsiteY3" fmla="*/ 2008663 h 2008663"/>
              <a:gd name="connsiteX4" fmla="*/ 0 w 2150384"/>
              <a:gd name="connsiteY4" fmla="*/ 2008663 h 2008663"/>
              <a:gd name="connsiteX5" fmla="*/ 0 w 2150384"/>
              <a:gd name="connsiteY5" fmla="*/ 66543 h 2008663"/>
              <a:gd name="connsiteX6" fmla="*/ 122153 w 2150384"/>
              <a:gd name="connsiteY6" fmla="*/ 34733 h 2008663"/>
              <a:gd name="connsiteX7" fmla="*/ 462350 w 2150384"/>
              <a:gd name="connsiteY7" fmla="*/ 0 h 200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0384" h="2008663">
                <a:moveTo>
                  <a:pt x="462350" y="0"/>
                </a:moveTo>
                <a:cubicBezTo>
                  <a:pt x="1394625" y="0"/>
                  <a:pt x="2150384" y="765408"/>
                  <a:pt x="2150384" y="1709587"/>
                </a:cubicBezTo>
                <a:cubicBezTo>
                  <a:pt x="2150384" y="1768598"/>
                  <a:pt x="2147432" y="1826911"/>
                  <a:pt x="2141669" y="1884383"/>
                </a:cubicBezTo>
                <a:lnTo>
                  <a:pt x="2122941" y="2008663"/>
                </a:lnTo>
                <a:lnTo>
                  <a:pt x="0" y="2008663"/>
                </a:lnTo>
                <a:lnTo>
                  <a:pt x="0" y="66543"/>
                </a:lnTo>
                <a:lnTo>
                  <a:pt x="122153" y="34733"/>
                </a:lnTo>
                <a:cubicBezTo>
                  <a:pt x="232039" y="11960"/>
                  <a:pt x="345816" y="0"/>
                  <a:pt x="462350" y="0"/>
                </a:cubicBezTo>
                <a:close/>
              </a:path>
            </a:pathLst>
          </a:custGeom>
          <a:gradFill>
            <a:gsLst>
              <a:gs pos="25000">
                <a:srgbClr val="017ED8"/>
              </a:gs>
              <a:gs pos="85000">
                <a:schemeClr val="accent5">
                  <a:lumMod val="20000"/>
                  <a:lumOff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6" name="任意多边形: 形状 35"/>
          <p:cNvSpPr/>
          <p:nvPr/>
        </p:nvSpPr>
        <p:spPr>
          <a:xfrm>
            <a:off x="9905999" y="-72371"/>
            <a:ext cx="2286001" cy="2639438"/>
          </a:xfrm>
          <a:custGeom>
            <a:avLst/>
            <a:gdLst>
              <a:gd name="connsiteX0" fmla="*/ 8561 w 1877114"/>
              <a:gd name="connsiteY0" fmla="*/ 0 h 2008664"/>
              <a:gd name="connsiteX1" fmla="*/ 1877114 w 1877114"/>
              <a:gd name="connsiteY1" fmla="*/ 0 h 2008664"/>
              <a:gd name="connsiteX2" fmla="*/ 1877114 w 1877114"/>
              <a:gd name="connsiteY2" fmla="*/ 2001902 h 2008664"/>
              <a:gd name="connsiteX3" fmla="*/ 1749196 w 1877114"/>
              <a:gd name="connsiteY3" fmla="*/ 2008664 h 2008664"/>
              <a:gd name="connsiteX4" fmla="*/ 0 w 1877114"/>
              <a:gd name="connsiteY4" fmla="*/ 177481 h 200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114" h="2008664">
                <a:moveTo>
                  <a:pt x="8561" y="0"/>
                </a:moveTo>
                <a:lnTo>
                  <a:pt x="1877114" y="0"/>
                </a:lnTo>
                <a:lnTo>
                  <a:pt x="1877114" y="2001902"/>
                </a:lnTo>
                <a:lnTo>
                  <a:pt x="1749196" y="2008664"/>
                </a:lnTo>
                <a:cubicBezTo>
                  <a:pt x="783142" y="2008664"/>
                  <a:pt x="0" y="1188815"/>
                  <a:pt x="0" y="177481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29000">
                <a:schemeClr val="bg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6552982" y="691296"/>
            <a:ext cx="4877018" cy="5759669"/>
          </a:xfrm>
          <a:prstGeom prst="roundRect">
            <a:avLst>
              <a:gd name="adj" fmla="val 7107"/>
            </a:avLst>
          </a:prstGeom>
          <a:gradFill>
            <a:gsLst>
              <a:gs pos="0">
                <a:srgbClr val="FFE6E2">
                  <a:lumMod val="98000"/>
                </a:srgbClr>
              </a:gs>
              <a:gs pos="58000">
                <a:srgbClr val="FCFBF9"/>
              </a:gs>
              <a:gs pos="100000">
                <a:srgbClr val="FEFDFC"/>
              </a:gs>
            </a:gsLst>
            <a:lin ang="18900000" scaled="1"/>
          </a:gradFill>
          <a:ln>
            <a:noFill/>
          </a:ln>
          <a:effectLst>
            <a:outerShdw blurRad="127000" dist="127000" dir="5400000" algn="t" rotWithShape="0">
              <a:srgbClr val="EB81A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xmlns="" id="{5C406F46-3866-7E47-75C6-B1369C1FCB9F}"/>
              </a:ext>
            </a:extLst>
          </p:cNvPr>
          <p:cNvSpPr/>
          <p:nvPr/>
        </p:nvSpPr>
        <p:spPr>
          <a:xfrm>
            <a:off x="7006269" y="2240249"/>
            <a:ext cx="4043045" cy="39471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000"/>
              </a:lnSpc>
              <a:defRPr/>
            </a:pP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Пора разделиться на команды, чтобы начать настоящие соревнования!</a:t>
            </a:r>
          </a:p>
          <a:p>
            <a:pPr>
              <a:lnSpc>
                <a:spcPts val="2000"/>
              </a:lnSpc>
              <a:defRPr/>
            </a:pPr>
            <a:endParaRPr lang="ru-RU" altLang="zh-CN" sz="1200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思源黑体" panose="020B0500000000000000" pitchFamily="34" charset="-122"/>
            </a:endParaRPr>
          </a:p>
          <a:p>
            <a:pPr>
              <a:lnSpc>
                <a:spcPts val="2000"/>
              </a:lnSpc>
              <a:defRPr/>
            </a:pP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rPr>
              <a:t>Разделитесь на команды и придумайте название своей команде. </a:t>
            </a:r>
          </a:p>
          <a:p>
            <a:pPr>
              <a:lnSpc>
                <a:spcPts val="2000"/>
              </a:lnSpc>
              <a:defRPr/>
            </a:pPr>
            <a:endParaRPr lang="ru-RU" altLang="zh-CN" sz="1200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思源黑体" panose="020B0500000000000000" pitchFamily="34" charset="-122"/>
            </a:endParaRPr>
          </a:p>
          <a:p>
            <a:pPr>
              <a:lnSpc>
                <a:spcPts val="2000"/>
              </a:lnSpc>
              <a:defRPr/>
            </a:pP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rPr>
              <a:t>На доске мы будем отмечать очки, которые вы заработаете в течение урока. Очки можно получать за правильные ответы, за активное участие, за командную работу и многое другое!</a:t>
            </a:r>
          </a:p>
          <a:p>
            <a:pPr>
              <a:lnSpc>
                <a:spcPts val="2000"/>
              </a:lnSpc>
              <a:defRPr/>
            </a:pPr>
            <a:endParaRPr lang="ru-RU" altLang="zh-CN" sz="1200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思源黑体" panose="020B0500000000000000" pitchFamily="34" charset="-122"/>
            </a:endParaRPr>
          </a:p>
          <a:p>
            <a:pPr>
              <a:lnSpc>
                <a:spcPts val="2000"/>
              </a:lnSpc>
              <a:defRPr/>
            </a:pP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rPr>
              <a:t>Но будьте внимательны! За плохую дисциплину очки будут снижаться.  </a:t>
            </a:r>
          </a:p>
          <a:p>
            <a:pPr>
              <a:lnSpc>
                <a:spcPts val="2000"/>
              </a:lnSpc>
              <a:defRPr/>
            </a:pPr>
            <a:endParaRPr lang="ru-RU" altLang="zh-CN" sz="1200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思源黑体" panose="020B0500000000000000" pitchFamily="34" charset="-122"/>
            </a:endParaRPr>
          </a:p>
          <a:p>
            <a:pPr>
              <a:lnSpc>
                <a:spcPts val="2000"/>
              </a:lnSpc>
              <a:defRPr/>
            </a:pPr>
            <a:r>
              <a: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rPr>
              <a:t>В конце урока команды получат призы!</a:t>
            </a:r>
            <a:endParaRPr lang="en-US" altLang="zh-CN" sz="1200" kern="0" dirty="0">
              <a:solidFill>
                <a:schemeClr val="tx1">
                  <a:lumMod val="65000"/>
                  <a:lumOff val="35000"/>
                </a:schemeClr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思源黑体" panose="020B0500000000000000" pitchFamily="34" charset="-122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08B3AF95-4AD3-28A5-73C8-5132C3A48DA7}"/>
              </a:ext>
            </a:extLst>
          </p:cNvPr>
          <p:cNvSpPr txBox="1"/>
          <p:nvPr/>
        </p:nvSpPr>
        <p:spPr>
          <a:xfrm rot="16200000">
            <a:off x="8426643" y="-377030"/>
            <a:ext cx="1125785" cy="3966533"/>
          </a:xfrm>
          <a:prstGeom prst="rect">
            <a:avLst/>
          </a:prstGeom>
          <a:noFill/>
        </p:spPr>
        <p:txBody>
          <a:bodyPr vert="eaVert" wrap="square" rtlCol="0">
            <a:normAutofit fontScale="92500" lnSpcReduction="10000"/>
          </a:bodyPr>
          <a:lstStyle/>
          <a:p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ДЕЛИМСЯ НА КОМАНДЫ!</a:t>
            </a:r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  <a:p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  <p:sp>
        <p:nvSpPr>
          <p:cNvPr id="2" name="椭圆 4">
            <a:extLst>
              <a:ext uri="{FF2B5EF4-FFF2-40B4-BE49-F238E27FC236}">
                <a16:creationId xmlns:a16="http://schemas.microsoft.com/office/drawing/2014/main" xmlns="" id="{8302A590-E2E3-19DF-2D59-AFE9C625DC8D}"/>
              </a:ext>
            </a:extLst>
          </p:cNvPr>
          <p:cNvSpPr/>
          <p:nvPr/>
        </p:nvSpPr>
        <p:spPr>
          <a:xfrm>
            <a:off x="0" y="3910519"/>
            <a:ext cx="5914416" cy="5723647"/>
          </a:xfrm>
          <a:prstGeom prst="ellipse">
            <a:avLst/>
          </a:prstGeom>
          <a:gradFill flip="none" rotWithShape="1">
            <a:gsLst>
              <a:gs pos="81000">
                <a:schemeClr val="accent2"/>
              </a:gs>
              <a:gs pos="43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37">
            <a:extLst>
              <a:ext uri="{FF2B5EF4-FFF2-40B4-BE49-F238E27FC236}">
                <a16:creationId xmlns:a16="http://schemas.microsoft.com/office/drawing/2014/main" xmlns="" id="{3C51114F-E666-E210-30AF-E982D049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516" y="-592775"/>
            <a:ext cx="8387716" cy="838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>
            <a:off x="1" y="0"/>
            <a:ext cx="5959813" cy="6858000"/>
          </a:xfrm>
          <a:custGeom>
            <a:avLst/>
            <a:gdLst>
              <a:gd name="connsiteX0" fmla="*/ 0 w 5959813"/>
              <a:gd name="connsiteY0" fmla="*/ 0 h 6858000"/>
              <a:gd name="connsiteX1" fmla="*/ 3939489 w 5959813"/>
              <a:gd name="connsiteY1" fmla="*/ 0 h 6858000"/>
              <a:gd name="connsiteX2" fmla="*/ 3986753 w 5959813"/>
              <a:gd name="connsiteY2" fmla="*/ 26384 h 6858000"/>
              <a:gd name="connsiteX3" fmla="*/ 5959813 w 5959813"/>
              <a:gd name="connsiteY3" fmla="*/ 3429000 h 6858000"/>
              <a:gd name="connsiteX4" fmla="*/ 3986753 w 5959813"/>
              <a:gd name="connsiteY4" fmla="*/ 6831616 h 6858000"/>
              <a:gd name="connsiteX5" fmla="*/ 3939489 w 5959813"/>
              <a:gd name="connsiteY5" fmla="*/ 6858000 h 6858000"/>
              <a:gd name="connsiteX6" fmla="*/ 0 w 595981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813" h="6858000">
                <a:moveTo>
                  <a:pt x="0" y="0"/>
                </a:moveTo>
                <a:lnTo>
                  <a:pt x="3939489" y="0"/>
                </a:lnTo>
                <a:lnTo>
                  <a:pt x="3986753" y="26384"/>
                </a:lnTo>
                <a:cubicBezTo>
                  <a:pt x="5169649" y="724182"/>
                  <a:pt x="5959813" y="1987004"/>
                  <a:pt x="5959813" y="3429000"/>
                </a:cubicBezTo>
                <a:cubicBezTo>
                  <a:pt x="5959813" y="4870996"/>
                  <a:pt x="5169649" y="6133818"/>
                  <a:pt x="3986753" y="6831616"/>
                </a:cubicBezTo>
                <a:lnTo>
                  <a:pt x="393948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77000">
                <a:schemeClr val="accent2"/>
              </a:gs>
              <a:gs pos="0">
                <a:schemeClr val="bg1"/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461135" y="-461010"/>
            <a:ext cx="13114655" cy="7779385"/>
            <a:chOff x="-2301" y="-726"/>
            <a:chExt cx="20653" cy="12251"/>
          </a:xfrm>
        </p:grpSpPr>
        <p:sp>
          <p:nvSpPr>
            <p:cNvPr id="11" name="矩形: 圆角 10"/>
            <p:cNvSpPr/>
            <p:nvPr/>
          </p:nvSpPr>
          <p:spPr>
            <a:xfrm>
              <a:off x="7392" y="7338"/>
              <a:ext cx="10960" cy="280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FFE6E2"/>
                </a:gs>
                <a:gs pos="58000">
                  <a:srgbClr val="FCFBF9"/>
                </a:gs>
                <a:gs pos="100000">
                  <a:srgbClr val="FEFDFC"/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393663"/>
                </a:solidFill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1" y="-726"/>
              <a:ext cx="12251" cy="12251"/>
            </a:xfrm>
            <a:prstGeom prst="rect">
              <a:avLst/>
            </a:prstGeom>
          </p:spPr>
        </p:pic>
        <p:sp>
          <p:nvSpPr>
            <p:cNvPr id="47" name="Rectangle 29"/>
            <p:cNvSpPr/>
            <p:nvPr/>
          </p:nvSpPr>
          <p:spPr>
            <a:xfrm>
              <a:off x="7931" y="7749"/>
              <a:ext cx="9973" cy="2101"/>
            </a:xfrm>
            <a:prstGeom prst="rect">
              <a:avLst/>
            </a:prstGeom>
          </p:spPr>
          <p:txBody>
            <a:bodyPr wrap="square">
              <a:normAutofit fontScale="55000" lnSpcReduction="20000"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ru-RU" altLang="zh-CN" sz="22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Посмотрите видео. Ответьте на вопросы:</a:t>
              </a: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/>
              </a:r>
              <a:b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</a:br>
              <a:r>
                <a:rPr lang="ru-RU" altLang="zh-CN" sz="1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Какие виды спорта тут показаны? Какая особенность есть у спортсменов? Как вы думаете, почему они выбрали спорт? Как вы думаете, насколько важно сделать так, чтобы каждый человек независимо от возраста, нации, своего уровня имел возможность занимать спортом? </a:t>
              </a: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/>
              </a:r>
              <a:b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</a:br>
              <a:endPara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10" name="We're The Superhumans _ Rio Paralympics 2016 Trailer">
            <a:hlinkClick r:id="" action="ppaction://media"/>
            <a:extLst>
              <a:ext uri="{FF2B5EF4-FFF2-40B4-BE49-F238E27FC236}">
                <a16:creationId xmlns:a16="http://schemas.microsoft.com/office/drawing/2014/main" xmlns="" id="{90123D77-56C5-DA24-F418-5C0C8760D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3920" y="573503"/>
            <a:ext cx="69596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11480" y="1206500"/>
            <a:ext cx="11369040" cy="3802380"/>
            <a:chOff x="648" y="1900"/>
            <a:chExt cx="17904" cy="3952"/>
          </a:xfrm>
        </p:grpSpPr>
        <p:sp>
          <p:nvSpPr>
            <p:cNvPr id="4" name="矩形: 圆角 3"/>
            <p:cNvSpPr/>
            <p:nvPr/>
          </p:nvSpPr>
          <p:spPr>
            <a:xfrm>
              <a:off x="648" y="1900"/>
              <a:ext cx="17904" cy="3952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FFE6E2">
                    <a:lumMod val="98000"/>
                    <a:alpha val="71000"/>
                  </a:srgbClr>
                </a:gs>
                <a:gs pos="58000">
                  <a:srgbClr val="FCFBF9">
                    <a:alpha val="75000"/>
                  </a:srgbClr>
                </a:gs>
                <a:gs pos="100000">
                  <a:srgbClr val="FEFDFC">
                    <a:alpha val="7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5" name="TextBox 7"/>
            <p:cNvSpPr txBox="1"/>
            <p:nvPr/>
          </p:nvSpPr>
          <p:spPr>
            <a:xfrm>
              <a:off x="5366" y="2759"/>
              <a:ext cx="1904" cy="43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Regular"/>
                  <a:ea typeface="思源黑体 CN Regular"/>
                </a:rPr>
                <a:t>Правила: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Regular"/>
                <a:ea typeface="思源黑体 CN Regular"/>
              </a:endParaRPr>
            </a:p>
          </p:txBody>
        </p:sp>
        <p:sp>
          <p:nvSpPr>
            <p:cNvPr id="47" name="Rectangle 29"/>
            <p:cNvSpPr/>
            <p:nvPr/>
          </p:nvSpPr>
          <p:spPr>
            <a:xfrm>
              <a:off x="5366" y="3461"/>
              <a:ext cx="10954" cy="17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Из каждой команды вызываем по 1 человеку. Все участники располагаются на разном расстоянии от корзины и пытаются попасть в неё мячиком, не двигаясь с места.</a:t>
              </a:r>
            </a:p>
            <a:p>
              <a:pPr>
                <a:lnSpc>
                  <a:spcPts val="2000"/>
                </a:lnSpc>
                <a:defRPr/>
              </a:pPr>
              <a:endParaRPr lang="ru-RU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endParaRPr>
            </a:p>
            <a:p>
              <a:pPr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黑体" panose="020B0500000000000000" pitchFamily="34" charset="-122"/>
                </a:rPr>
                <a:t>А теперь повторим раунд с равными условиями. </a:t>
              </a:r>
            </a:p>
          </p:txBody>
        </p:sp>
      </p:grpSp>
      <p:sp>
        <p:nvSpPr>
          <p:cNvPr id="10" name="文本框 6">
            <a:extLst>
              <a:ext uri="{FF2B5EF4-FFF2-40B4-BE49-F238E27FC236}">
                <a16:creationId xmlns:a16="http://schemas.microsoft.com/office/drawing/2014/main" xmlns="" id="{56DEBDE9-2ED8-8925-56C9-84F3297FB44E}"/>
              </a:ext>
            </a:extLst>
          </p:cNvPr>
          <p:cNvSpPr txBox="1"/>
          <p:nvPr/>
        </p:nvSpPr>
        <p:spPr>
          <a:xfrm rot="16200000">
            <a:off x="4669557" y="-2827802"/>
            <a:ext cx="653773" cy="7175398"/>
          </a:xfrm>
          <a:prstGeom prst="rect">
            <a:avLst/>
          </a:prstGeom>
          <a:noFill/>
        </p:spPr>
        <p:txBody>
          <a:bodyPr vert="eaVert" wrap="square" rtlCol="0">
            <a:normAutofit fontScale="92500" lnSpcReduction="10000"/>
          </a:bodyPr>
          <a:lstStyle/>
          <a:p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ИГРА «РАВЕНСТВО»</a:t>
            </a:r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  <a:p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4F18DD43-0407-6431-A31A-9542E228B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72" y="957815"/>
            <a:ext cx="4840434" cy="6471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1403114" y="1277844"/>
            <a:ext cx="5327826" cy="5155977"/>
          </a:xfrm>
          <a:prstGeom prst="ellipse">
            <a:avLst/>
          </a:prstGeom>
          <a:gradFill flip="none" rotWithShape="1">
            <a:gsLst>
              <a:gs pos="81000">
                <a:schemeClr val="accent2"/>
              </a:gs>
              <a:gs pos="43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-2989344" y="280670"/>
            <a:ext cx="13000355" cy="8385810"/>
            <a:chOff x="-4441" y="218"/>
            <a:chExt cx="20473" cy="13206"/>
          </a:xfrm>
        </p:grpSpPr>
        <p:sp>
          <p:nvSpPr>
            <p:cNvPr id="10" name="矩形: 圆角 9"/>
            <p:cNvSpPr/>
            <p:nvPr/>
          </p:nvSpPr>
          <p:spPr>
            <a:xfrm>
              <a:off x="6695" y="1603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41" y="218"/>
              <a:ext cx="13206" cy="13206"/>
            </a:xfrm>
            <a:prstGeom prst="rect">
              <a:avLst/>
            </a:prstGeom>
          </p:spPr>
        </p:pic>
        <p:sp>
          <p:nvSpPr>
            <p:cNvPr id="6" name="Rectangle 29"/>
            <p:cNvSpPr/>
            <p:nvPr/>
          </p:nvSpPr>
          <p:spPr>
            <a:xfrm>
              <a:off x="7504" y="1875"/>
              <a:ext cx="1535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?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16" name="矩形: 圆角 9">
              <a:extLst>
                <a:ext uri="{FF2B5EF4-FFF2-40B4-BE49-F238E27FC236}">
                  <a16:creationId xmlns:a16="http://schemas.microsoft.com/office/drawing/2014/main" xmlns="" id="{F282B622-F843-CFB9-D4DD-956A5C92C6E7}"/>
                </a:ext>
              </a:extLst>
            </p:cNvPr>
            <p:cNvSpPr/>
            <p:nvPr/>
          </p:nvSpPr>
          <p:spPr>
            <a:xfrm>
              <a:off x="7432" y="2951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DE445D79-E837-19B6-7722-B44C82E56DE3}"/>
                </a:ext>
              </a:extLst>
            </p:cNvPr>
            <p:cNvSpPr/>
            <p:nvPr/>
          </p:nvSpPr>
          <p:spPr>
            <a:xfrm>
              <a:off x="8241" y="3223"/>
              <a:ext cx="1535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?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19" name="矩形: 圆角 9">
              <a:extLst>
                <a:ext uri="{FF2B5EF4-FFF2-40B4-BE49-F238E27FC236}">
                  <a16:creationId xmlns:a16="http://schemas.microsoft.com/office/drawing/2014/main" xmlns="" id="{BCC47529-60E3-8F80-B876-A2F5448FCA09}"/>
                </a:ext>
              </a:extLst>
            </p:cNvPr>
            <p:cNvSpPr/>
            <p:nvPr/>
          </p:nvSpPr>
          <p:spPr>
            <a:xfrm>
              <a:off x="6326" y="8835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xmlns="" id="{A5DFFB9C-B467-51A0-71F7-79281425FBFB}"/>
                </a:ext>
              </a:extLst>
            </p:cNvPr>
            <p:cNvSpPr/>
            <p:nvPr/>
          </p:nvSpPr>
          <p:spPr>
            <a:xfrm>
              <a:off x="7135" y="9107"/>
              <a:ext cx="1535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?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1" name="矩形: 圆角 9">
              <a:extLst>
                <a:ext uri="{FF2B5EF4-FFF2-40B4-BE49-F238E27FC236}">
                  <a16:creationId xmlns:a16="http://schemas.microsoft.com/office/drawing/2014/main" xmlns="" id="{615F5896-28B9-25FA-4BF0-60028CFE3D1D}"/>
                </a:ext>
              </a:extLst>
            </p:cNvPr>
            <p:cNvSpPr/>
            <p:nvPr/>
          </p:nvSpPr>
          <p:spPr>
            <a:xfrm>
              <a:off x="7876" y="4299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xmlns="" id="{37A0A7BF-B9CE-786D-78A0-40243419BF8D}"/>
                </a:ext>
              </a:extLst>
            </p:cNvPr>
            <p:cNvSpPr/>
            <p:nvPr/>
          </p:nvSpPr>
          <p:spPr>
            <a:xfrm>
              <a:off x="8396" y="4570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?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3" name="矩形: 圆角 9">
              <a:extLst>
                <a:ext uri="{FF2B5EF4-FFF2-40B4-BE49-F238E27FC236}">
                  <a16:creationId xmlns:a16="http://schemas.microsoft.com/office/drawing/2014/main" xmlns="" id="{1D86FFFB-BB42-C22A-4F91-6A4E1EC9653C}"/>
                </a:ext>
              </a:extLst>
            </p:cNvPr>
            <p:cNvSpPr/>
            <p:nvPr/>
          </p:nvSpPr>
          <p:spPr>
            <a:xfrm>
              <a:off x="11690" y="2684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xmlns="" id="{25C17581-21CD-EEF5-0BB1-08C097F6AB06}"/>
                </a:ext>
              </a:extLst>
            </p:cNvPr>
            <p:cNvSpPr/>
            <p:nvPr/>
          </p:nvSpPr>
          <p:spPr>
            <a:xfrm>
              <a:off x="12210" y="2955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?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5" name="矩形: 圆角 9">
              <a:extLst>
                <a:ext uri="{FF2B5EF4-FFF2-40B4-BE49-F238E27FC236}">
                  <a16:creationId xmlns:a16="http://schemas.microsoft.com/office/drawing/2014/main" xmlns="" id="{8B62ADF2-714C-1978-A699-7F5D9406CE29}"/>
                </a:ext>
              </a:extLst>
            </p:cNvPr>
            <p:cNvSpPr/>
            <p:nvPr/>
          </p:nvSpPr>
          <p:spPr>
            <a:xfrm>
              <a:off x="7890" y="5815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xmlns="" id="{FC99CCBC-6524-8174-2BEA-90BD0BA993E9}"/>
                </a:ext>
              </a:extLst>
            </p:cNvPr>
            <p:cNvSpPr/>
            <p:nvPr/>
          </p:nvSpPr>
          <p:spPr>
            <a:xfrm>
              <a:off x="8410" y="6086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?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7" name="矩形: 圆角 9">
              <a:extLst>
                <a:ext uri="{FF2B5EF4-FFF2-40B4-BE49-F238E27FC236}">
                  <a16:creationId xmlns:a16="http://schemas.microsoft.com/office/drawing/2014/main" xmlns="" id="{BF14EB07-98DB-20BA-084B-75AED57A7608}"/>
                </a:ext>
              </a:extLst>
            </p:cNvPr>
            <p:cNvSpPr/>
            <p:nvPr/>
          </p:nvSpPr>
          <p:spPr>
            <a:xfrm>
              <a:off x="12904" y="4356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xmlns="" id="{994BD70F-7DB3-D624-91B6-2B977D3A50C0}"/>
                </a:ext>
              </a:extLst>
            </p:cNvPr>
            <p:cNvSpPr/>
            <p:nvPr/>
          </p:nvSpPr>
          <p:spPr>
            <a:xfrm>
              <a:off x="13424" y="4627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?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9" name="矩形: 圆角 9">
              <a:extLst>
                <a:ext uri="{FF2B5EF4-FFF2-40B4-BE49-F238E27FC236}">
                  <a16:creationId xmlns:a16="http://schemas.microsoft.com/office/drawing/2014/main" xmlns="" id="{FB43943F-8966-34DF-2BA7-09E07440832D}"/>
                </a:ext>
              </a:extLst>
            </p:cNvPr>
            <p:cNvSpPr/>
            <p:nvPr/>
          </p:nvSpPr>
          <p:spPr>
            <a:xfrm>
              <a:off x="7201" y="7192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C1D21AC-2429-F9DC-E079-AEF540D5A195}"/>
                </a:ext>
              </a:extLst>
            </p:cNvPr>
            <p:cNvSpPr/>
            <p:nvPr/>
          </p:nvSpPr>
          <p:spPr>
            <a:xfrm>
              <a:off x="7721" y="7463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?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31" name="矩形: 圆角 9">
              <a:extLst>
                <a:ext uri="{FF2B5EF4-FFF2-40B4-BE49-F238E27FC236}">
                  <a16:creationId xmlns:a16="http://schemas.microsoft.com/office/drawing/2014/main" xmlns="" id="{09FC850A-D980-3C3F-F0B8-0804FE7D077A}"/>
                </a:ext>
              </a:extLst>
            </p:cNvPr>
            <p:cNvSpPr/>
            <p:nvPr/>
          </p:nvSpPr>
          <p:spPr>
            <a:xfrm>
              <a:off x="11772" y="6028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xmlns="" id="{FDEF2984-DF93-5D5B-A402-EAE775E7E1E8}"/>
                </a:ext>
              </a:extLst>
            </p:cNvPr>
            <p:cNvSpPr/>
            <p:nvPr/>
          </p:nvSpPr>
          <p:spPr>
            <a:xfrm>
              <a:off x="12292" y="6299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?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xmlns="" id="{D03DBEA5-EA5C-7345-1D5C-D2AA34A40F23}"/>
              </a:ext>
            </a:extLst>
          </p:cNvPr>
          <p:cNvSpPr txBox="1"/>
          <p:nvPr/>
        </p:nvSpPr>
        <p:spPr>
          <a:xfrm rot="16200000">
            <a:off x="5857403" y="-4812043"/>
            <a:ext cx="736600" cy="11443172"/>
          </a:xfrm>
          <a:prstGeom prst="rect">
            <a:avLst/>
          </a:prstGeom>
          <a:noFill/>
        </p:spPr>
        <p:txBody>
          <a:bodyPr vert="eaVert" wrap="square" rtlCol="0">
            <a:normAutofit fontScale="77500" lnSpcReduction="20000"/>
          </a:bodyPr>
          <a:lstStyle/>
          <a:p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КАК ВЫ ДУМАЕТЕ, КАКИЕ ЦЕННОСТИ СПОРТА СУЩЕСТВУЮТ?</a:t>
            </a:r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36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1403114" y="1277844"/>
            <a:ext cx="5327826" cy="5155977"/>
          </a:xfrm>
          <a:prstGeom prst="ellipse">
            <a:avLst/>
          </a:prstGeom>
          <a:gradFill flip="none" rotWithShape="1">
            <a:gsLst>
              <a:gs pos="81000">
                <a:schemeClr val="accent2"/>
              </a:gs>
              <a:gs pos="43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-3300494" y="-570865"/>
            <a:ext cx="13311505" cy="10554335"/>
            <a:chOff x="-4931" y="-1123"/>
            <a:chExt cx="20963" cy="16621"/>
          </a:xfrm>
        </p:grpSpPr>
        <p:sp>
          <p:nvSpPr>
            <p:cNvPr id="10" name="矩形: 圆角 9"/>
            <p:cNvSpPr/>
            <p:nvPr/>
          </p:nvSpPr>
          <p:spPr>
            <a:xfrm>
              <a:off x="6695" y="1603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31" y="-1123"/>
              <a:ext cx="16621" cy="16621"/>
            </a:xfrm>
            <a:prstGeom prst="rect">
              <a:avLst/>
            </a:prstGeom>
          </p:spPr>
        </p:pic>
        <p:sp>
          <p:nvSpPr>
            <p:cNvPr id="6" name="Rectangle 29"/>
            <p:cNvSpPr/>
            <p:nvPr/>
          </p:nvSpPr>
          <p:spPr>
            <a:xfrm>
              <a:off x="7504" y="1875"/>
              <a:ext cx="1535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Здоровье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16" name="矩形: 圆角 9">
              <a:extLst>
                <a:ext uri="{FF2B5EF4-FFF2-40B4-BE49-F238E27FC236}">
                  <a16:creationId xmlns:a16="http://schemas.microsoft.com/office/drawing/2014/main" xmlns="" id="{F282B622-F843-CFB9-D4DD-956A5C92C6E7}"/>
                </a:ext>
              </a:extLst>
            </p:cNvPr>
            <p:cNvSpPr/>
            <p:nvPr/>
          </p:nvSpPr>
          <p:spPr>
            <a:xfrm>
              <a:off x="7432" y="2951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DE445D79-E837-19B6-7722-B44C82E56DE3}"/>
                </a:ext>
              </a:extLst>
            </p:cNvPr>
            <p:cNvSpPr/>
            <p:nvPr/>
          </p:nvSpPr>
          <p:spPr>
            <a:xfrm>
              <a:off x="8241" y="3223"/>
              <a:ext cx="1535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Этика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19" name="矩形: 圆角 9">
              <a:extLst>
                <a:ext uri="{FF2B5EF4-FFF2-40B4-BE49-F238E27FC236}">
                  <a16:creationId xmlns:a16="http://schemas.microsoft.com/office/drawing/2014/main" xmlns="" id="{BCC47529-60E3-8F80-B876-A2F5448FCA09}"/>
                </a:ext>
              </a:extLst>
            </p:cNvPr>
            <p:cNvSpPr/>
            <p:nvPr/>
          </p:nvSpPr>
          <p:spPr>
            <a:xfrm>
              <a:off x="6326" y="8835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xmlns="" id="{A5DFFB9C-B467-51A0-71F7-79281425FBFB}"/>
                </a:ext>
              </a:extLst>
            </p:cNvPr>
            <p:cNvSpPr/>
            <p:nvPr/>
          </p:nvSpPr>
          <p:spPr>
            <a:xfrm>
              <a:off x="7135" y="9107"/>
              <a:ext cx="1535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Честность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1" name="矩形: 圆角 9">
              <a:extLst>
                <a:ext uri="{FF2B5EF4-FFF2-40B4-BE49-F238E27FC236}">
                  <a16:creationId xmlns:a16="http://schemas.microsoft.com/office/drawing/2014/main" xmlns="" id="{615F5896-28B9-25FA-4BF0-60028CFE3D1D}"/>
                </a:ext>
              </a:extLst>
            </p:cNvPr>
            <p:cNvSpPr/>
            <p:nvPr/>
          </p:nvSpPr>
          <p:spPr>
            <a:xfrm>
              <a:off x="7876" y="4299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xmlns="" id="{37A0A7BF-B9CE-786D-78A0-40243419BF8D}"/>
                </a:ext>
              </a:extLst>
            </p:cNvPr>
            <p:cNvSpPr/>
            <p:nvPr/>
          </p:nvSpPr>
          <p:spPr>
            <a:xfrm>
              <a:off x="8396" y="4570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Образование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3" name="矩形: 圆角 9">
              <a:extLst>
                <a:ext uri="{FF2B5EF4-FFF2-40B4-BE49-F238E27FC236}">
                  <a16:creationId xmlns:a16="http://schemas.microsoft.com/office/drawing/2014/main" xmlns="" id="{1D86FFFB-BB42-C22A-4F91-6A4E1EC9653C}"/>
                </a:ext>
              </a:extLst>
            </p:cNvPr>
            <p:cNvSpPr/>
            <p:nvPr/>
          </p:nvSpPr>
          <p:spPr>
            <a:xfrm>
              <a:off x="11690" y="2684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xmlns="" id="{25C17581-21CD-EEF5-0BB1-08C097F6AB06}"/>
                </a:ext>
              </a:extLst>
            </p:cNvPr>
            <p:cNvSpPr/>
            <p:nvPr/>
          </p:nvSpPr>
          <p:spPr>
            <a:xfrm>
              <a:off x="12210" y="2955"/>
              <a:ext cx="2176" cy="522"/>
            </a:xfrm>
            <a:prstGeom prst="rect">
              <a:avLst/>
            </a:prstGeom>
          </p:spPr>
          <p:txBody>
            <a:bodyPr wrap="square">
              <a:normAutofit fontScale="85000" lnSpcReduction="10000"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Командная работа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5" name="矩形: 圆角 9">
              <a:extLst>
                <a:ext uri="{FF2B5EF4-FFF2-40B4-BE49-F238E27FC236}">
                  <a16:creationId xmlns:a16="http://schemas.microsoft.com/office/drawing/2014/main" xmlns="" id="{8B62ADF2-714C-1978-A699-7F5D9406CE29}"/>
                </a:ext>
              </a:extLst>
            </p:cNvPr>
            <p:cNvSpPr/>
            <p:nvPr/>
          </p:nvSpPr>
          <p:spPr>
            <a:xfrm>
              <a:off x="7890" y="5815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xmlns="" id="{FC99CCBC-6524-8174-2BEA-90BD0BA993E9}"/>
                </a:ext>
              </a:extLst>
            </p:cNvPr>
            <p:cNvSpPr/>
            <p:nvPr/>
          </p:nvSpPr>
          <p:spPr>
            <a:xfrm>
              <a:off x="8410" y="6086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Радость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7" name="矩形: 圆角 9">
              <a:extLst>
                <a:ext uri="{FF2B5EF4-FFF2-40B4-BE49-F238E27FC236}">
                  <a16:creationId xmlns:a16="http://schemas.microsoft.com/office/drawing/2014/main" xmlns="" id="{BF14EB07-98DB-20BA-084B-75AED57A7608}"/>
                </a:ext>
              </a:extLst>
            </p:cNvPr>
            <p:cNvSpPr/>
            <p:nvPr/>
          </p:nvSpPr>
          <p:spPr>
            <a:xfrm>
              <a:off x="12904" y="4356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xmlns="" id="{994BD70F-7DB3-D624-91B6-2B977D3A50C0}"/>
                </a:ext>
              </a:extLst>
            </p:cNvPr>
            <p:cNvSpPr/>
            <p:nvPr/>
          </p:nvSpPr>
          <p:spPr>
            <a:xfrm>
              <a:off x="13424" y="4627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Уважение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29" name="矩形: 圆角 9">
              <a:extLst>
                <a:ext uri="{FF2B5EF4-FFF2-40B4-BE49-F238E27FC236}">
                  <a16:creationId xmlns:a16="http://schemas.microsoft.com/office/drawing/2014/main" xmlns="" id="{FB43943F-8966-34DF-2BA7-09E07440832D}"/>
                </a:ext>
              </a:extLst>
            </p:cNvPr>
            <p:cNvSpPr/>
            <p:nvPr/>
          </p:nvSpPr>
          <p:spPr>
            <a:xfrm>
              <a:off x="7201" y="7192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C1D21AC-2429-F9DC-E079-AEF540D5A195}"/>
                </a:ext>
              </a:extLst>
            </p:cNvPr>
            <p:cNvSpPr/>
            <p:nvPr/>
          </p:nvSpPr>
          <p:spPr>
            <a:xfrm>
              <a:off x="7721" y="7463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Смелость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  <p:sp>
          <p:nvSpPr>
            <p:cNvPr id="31" name="矩形: 圆角 9">
              <a:extLst>
                <a:ext uri="{FF2B5EF4-FFF2-40B4-BE49-F238E27FC236}">
                  <a16:creationId xmlns:a16="http://schemas.microsoft.com/office/drawing/2014/main" xmlns="" id="{09FC850A-D980-3C3F-F0B8-0804FE7D077A}"/>
                </a:ext>
              </a:extLst>
            </p:cNvPr>
            <p:cNvSpPr/>
            <p:nvPr/>
          </p:nvSpPr>
          <p:spPr>
            <a:xfrm>
              <a:off x="11772" y="6028"/>
              <a:ext cx="3128" cy="1160"/>
            </a:xfrm>
            <a:prstGeom prst="roundRect">
              <a:avLst>
                <a:gd name="adj" fmla="val 0"/>
              </a:avLst>
            </a:prstGeom>
            <a:gradFill>
              <a:gsLst>
                <a:gs pos="85000">
                  <a:srgbClr val="CFF9F6">
                    <a:alpha val="80000"/>
                  </a:srgbClr>
                </a:gs>
                <a:gs pos="37000">
                  <a:srgbClr val="FFFFFF">
                    <a:alpha val="86000"/>
                  </a:srgbClr>
                </a:gs>
                <a:gs pos="0">
                  <a:srgbClr val="FFFFFF">
                    <a:alpha val="88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blurRad="127000" dist="127000" dir="5400000" algn="t" rotWithShape="0">
                <a:srgbClr val="EB81AC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xmlns="" id="{FDEF2984-DF93-5D5B-A402-EAE775E7E1E8}"/>
                </a:ext>
              </a:extLst>
            </p:cNvPr>
            <p:cNvSpPr/>
            <p:nvPr/>
          </p:nvSpPr>
          <p:spPr>
            <a:xfrm>
              <a:off x="12292" y="6299"/>
              <a:ext cx="2176" cy="52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ru-RU" altLang="zh-CN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</a:rPr>
                <a:t>Солидарность</a:t>
              </a:r>
              <a:endParaRPr lang="en-US" altLang="zh-CN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xmlns="" id="{D03DBEA5-EA5C-7345-1D5C-D2AA34A40F23}"/>
              </a:ext>
            </a:extLst>
          </p:cNvPr>
          <p:cNvSpPr txBox="1"/>
          <p:nvPr/>
        </p:nvSpPr>
        <p:spPr>
          <a:xfrm rot="16200000">
            <a:off x="5857403" y="-4812043"/>
            <a:ext cx="736600" cy="11443172"/>
          </a:xfrm>
          <a:prstGeom prst="rect">
            <a:avLst/>
          </a:prstGeom>
          <a:noFill/>
        </p:spPr>
        <p:txBody>
          <a:bodyPr vert="eaVert" wrap="square" rtlCol="0">
            <a:normAutofit fontScale="77500" lnSpcReduction="20000"/>
          </a:bodyPr>
          <a:lstStyle/>
          <a:p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КАК ВЫ ДУМАЕТЕ, КАКИЕ ЦЕННОСТИ СПОРТА СУЩЕСТВУЮТ?</a:t>
            </a:r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095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/>
          <p:cNvSpPr/>
          <p:nvPr/>
        </p:nvSpPr>
        <p:spPr>
          <a:xfrm rot="5400000">
            <a:off x="9729280" y="4395282"/>
            <a:ext cx="2286001" cy="2639438"/>
          </a:xfrm>
          <a:custGeom>
            <a:avLst/>
            <a:gdLst>
              <a:gd name="connsiteX0" fmla="*/ 8561 w 1877114"/>
              <a:gd name="connsiteY0" fmla="*/ 0 h 2008664"/>
              <a:gd name="connsiteX1" fmla="*/ 1877114 w 1877114"/>
              <a:gd name="connsiteY1" fmla="*/ 0 h 2008664"/>
              <a:gd name="connsiteX2" fmla="*/ 1877114 w 1877114"/>
              <a:gd name="connsiteY2" fmla="*/ 2001902 h 2008664"/>
              <a:gd name="connsiteX3" fmla="*/ 1749196 w 1877114"/>
              <a:gd name="connsiteY3" fmla="*/ 2008664 h 2008664"/>
              <a:gd name="connsiteX4" fmla="*/ 0 w 1877114"/>
              <a:gd name="connsiteY4" fmla="*/ 177481 h 200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114" h="2008664">
                <a:moveTo>
                  <a:pt x="8561" y="0"/>
                </a:moveTo>
                <a:lnTo>
                  <a:pt x="1877114" y="0"/>
                </a:lnTo>
                <a:lnTo>
                  <a:pt x="1877114" y="2001902"/>
                </a:lnTo>
                <a:lnTo>
                  <a:pt x="1749196" y="2008664"/>
                </a:lnTo>
                <a:cubicBezTo>
                  <a:pt x="783142" y="2008664"/>
                  <a:pt x="0" y="1188815"/>
                  <a:pt x="0" y="177481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29000">
                <a:schemeClr val="bg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/>
        </p:nvSpPr>
        <p:spPr>
          <a:xfrm rot="8082500">
            <a:off x="-1095849" y="-49291"/>
            <a:ext cx="3553065" cy="3029209"/>
          </a:xfrm>
          <a:custGeom>
            <a:avLst/>
            <a:gdLst>
              <a:gd name="connsiteX0" fmla="*/ 1213997 w 3553065"/>
              <a:gd name="connsiteY0" fmla="*/ 3029209 h 3029209"/>
              <a:gd name="connsiteX1" fmla="*/ 0 w 3553065"/>
              <a:gd name="connsiteY1" fmla="*/ 1802789 h 3029209"/>
              <a:gd name="connsiteX2" fmla="*/ 5185 w 3553065"/>
              <a:gd name="connsiteY2" fmla="*/ 1705195 h 3029209"/>
              <a:gd name="connsiteX3" fmla="*/ 1993228 w 3553065"/>
              <a:gd name="connsiteY3" fmla="*/ 0 h 3029209"/>
              <a:gd name="connsiteX4" fmla="*/ 3535260 w 3553065"/>
              <a:gd name="connsiteY4" fmla="*/ 691204 h 3029209"/>
              <a:gd name="connsiteX5" fmla="*/ 3553065 w 3553065"/>
              <a:gd name="connsiteY5" fmla="*/ 713836 h 302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3064" h="3029209">
                <a:moveTo>
                  <a:pt x="1213997" y="3029209"/>
                </a:moveTo>
                <a:lnTo>
                  <a:pt x="0" y="1802789"/>
                </a:lnTo>
                <a:lnTo>
                  <a:pt x="5185" y="1705195"/>
                </a:lnTo>
                <a:cubicBezTo>
                  <a:pt x="107521" y="747412"/>
                  <a:pt x="958543" y="0"/>
                  <a:pt x="1993228" y="0"/>
                </a:cubicBezTo>
                <a:cubicBezTo>
                  <a:pt x="2614039" y="0"/>
                  <a:pt x="3168731" y="269068"/>
                  <a:pt x="3535260" y="691204"/>
                </a:cubicBezTo>
                <a:lnTo>
                  <a:pt x="3553065" y="713836"/>
                </a:lnTo>
                <a:close/>
              </a:path>
            </a:pathLst>
          </a:custGeom>
          <a:gradFill flip="none" rotWithShape="1">
            <a:gsLst>
              <a:gs pos="13000">
                <a:srgbClr val="017ED8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4547CB1-2B51-7E73-3576-31FE971F44C2}"/>
              </a:ext>
            </a:extLst>
          </p:cNvPr>
          <p:cNvSpPr txBox="1"/>
          <p:nvPr/>
        </p:nvSpPr>
        <p:spPr>
          <a:xfrm rot="16200000">
            <a:off x="5424309" y="-1922751"/>
            <a:ext cx="653773" cy="5365297"/>
          </a:xfrm>
          <a:prstGeom prst="rect">
            <a:avLst/>
          </a:prstGeom>
          <a:noFill/>
        </p:spPr>
        <p:txBody>
          <a:bodyPr vert="eaVert" wrap="square" rtlCol="0">
            <a:normAutofit fontScale="92500" lnSpcReduction="10000"/>
          </a:bodyPr>
          <a:lstStyle/>
          <a:p>
            <a:r>
              <a:rPr lang="ru-RU" altLang="zh-CN" sz="3600" dirty="0">
                <a:solidFill>
                  <a:srgbClr val="017ED8"/>
                </a:solidFill>
                <a:latin typeface="字魂100号-方方先锋体" panose="00000500000000000000" charset="-122"/>
                <a:ea typeface="字魂100号-方方先锋体" panose="00000500000000000000" charset="-122"/>
              </a:rPr>
              <a:t>ИГРА «ЧИСТЫЙ СПОРТ»</a:t>
            </a:r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  <a:p>
            <a:endParaRPr lang="en-US" altLang="zh-CN" sz="3600" dirty="0">
              <a:solidFill>
                <a:srgbClr val="017ED8"/>
              </a:solidFill>
              <a:latin typeface="字魂100号-方方先锋体" panose="00000500000000000000" charset="-122"/>
              <a:ea typeface="字魂100号-方方先锋体" panose="00000500000000000000" charset="-12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A694E4-1F83-8310-FCC7-7B81F3D3D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41" y="1086784"/>
            <a:ext cx="8169910" cy="5491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 unknown"/>
  <p:tag name="AS_RELEASE_DATE" val="2021.11.30"/>
  <p:tag name="AS_TITLE" val="Aspose.Slides for Java"/>
  <p:tag name="AS_VERSION" val="21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思源黑体 CN Regular"/>
        <a:cs typeface="Arial"/>
        <a:font script="Jpan" typeface="游ゴシック"/>
        <a:font script="Hang" typeface="맑은 고딕"/>
        <a:font script="Hans" typeface="思源黑体 CN Regular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244</Words>
  <Application>Microsoft Office PowerPoint</Application>
  <PresentationFormat>Произвольный</PresentationFormat>
  <Paragraphs>55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86137</dc:creator>
  <cp:lastModifiedBy>Admin</cp:lastModifiedBy>
  <cp:revision>22</cp:revision>
  <dcterms:created xsi:type="dcterms:W3CDTF">2022-04-08T03:39:00Z</dcterms:created>
  <dcterms:modified xsi:type="dcterms:W3CDTF">2025-06-16T10:47:24Z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82835F94C38A4AFEBC079315C863ED4E</vt:lpwstr>
  </property>
  <property fmtid="{D5CDD505-2E9C-101B-9397-08002B2CF9AE}" pid="3" name="KSOProductBuildVer">
    <vt:lpwstr>2052-11.1.0.11365</vt:lpwstr>
  </property>
</Properties>
</file>